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90" r:id="rId3"/>
    <p:sldId id="491" r:id="rId4"/>
    <p:sldId id="492" r:id="rId5"/>
    <p:sldId id="493" r:id="rId6"/>
    <p:sldId id="497" r:id="rId7"/>
    <p:sldId id="498" r:id="rId8"/>
    <p:sldId id="496" r:id="rId9"/>
    <p:sldId id="500" r:id="rId10"/>
    <p:sldId id="501" r:id="rId11"/>
    <p:sldId id="502" r:id="rId12"/>
    <p:sldId id="503" r:id="rId13"/>
    <p:sldId id="504" r:id="rId14"/>
    <p:sldId id="505" r:id="rId15"/>
    <p:sldId id="506" r:id="rId16"/>
    <p:sldId id="499" r:id="rId17"/>
    <p:sldId id="495" r:id="rId18"/>
    <p:sldId id="494" r:id="rId19"/>
    <p:sldId id="426" r:id="rId20"/>
  </p:sldIdLst>
  <p:sldSz cx="12192000" cy="6858000"/>
  <p:notesSz cx="14662150" cy="10234613"/>
  <p:embeddedFontLs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303788-A87E-47A2-BBAE-61A4E1F8C679}">
          <p14:sldIdLst>
            <p14:sldId id="256"/>
            <p14:sldId id="490"/>
            <p14:sldId id="491"/>
            <p14:sldId id="492"/>
            <p14:sldId id="493"/>
            <p14:sldId id="497"/>
            <p14:sldId id="498"/>
            <p14:sldId id="496"/>
            <p14:sldId id="500"/>
            <p14:sldId id="501"/>
            <p14:sldId id="502"/>
            <p14:sldId id="503"/>
            <p14:sldId id="504"/>
            <p14:sldId id="505"/>
            <p14:sldId id="506"/>
            <p14:sldId id="499"/>
            <p14:sldId id="495"/>
            <p14:sldId id="494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FF00"/>
    <a:srgbClr val="000000"/>
    <a:srgbClr val="FF0000"/>
    <a:srgbClr val="0000FF"/>
    <a:srgbClr val="0033CC"/>
    <a:srgbClr val="CC3300"/>
    <a:srgbClr val="339933"/>
    <a:srgbClr val="88DACD"/>
    <a:srgbClr val="FFC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1494" autoAdjust="0"/>
  </p:normalViewPr>
  <p:slideViewPr>
    <p:cSldViewPr snapToGrid="0">
      <p:cViewPr varScale="1">
        <p:scale>
          <a:sx n="131" d="100"/>
          <a:sy n="131" d="100"/>
        </p:scale>
        <p:origin x="815" y="1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364"/>
    </p:cViewPr>
  </p:sorterViewPr>
  <p:notesViewPr>
    <p:cSldViewPr snapToGrid="0">
      <p:cViewPr varScale="1">
        <p:scale>
          <a:sx n="113" d="100"/>
          <a:sy n="113" d="100"/>
        </p:scale>
        <p:origin x="51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6355197" cy="513459"/>
          </a:xfrm>
          <a:prstGeom prst="rect">
            <a:avLst/>
          </a:prstGeom>
        </p:spPr>
        <p:txBody>
          <a:bodyPr vert="horz" lIns="136562" tIns="68281" rIns="136562" bIns="68281" rtlCol="0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8303533" y="0"/>
            <a:ext cx="6355197" cy="513459"/>
          </a:xfrm>
          <a:prstGeom prst="rect">
            <a:avLst/>
          </a:prstGeom>
        </p:spPr>
        <p:txBody>
          <a:bodyPr vert="horz" lIns="136562" tIns="68281" rIns="136562" bIns="68281" rtlCol="0"/>
          <a:lstStyle>
            <a:lvl1pPr algn="r">
              <a:defRPr sz="1800"/>
            </a:lvl1pPr>
          </a:lstStyle>
          <a:p>
            <a:fld id="{B149FBB6-3E0B-4E90-9075-4ED5A28DD8E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4" y="9721155"/>
            <a:ext cx="6355197" cy="513459"/>
          </a:xfrm>
          <a:prstGeom prst="rect">
            <a:avLst/>
          </a:prstGeom>
        </p:spPr>
        <p:txBody>
          <a:bodyPr vert="horz" lIns="136562" tIns="68281" rIns="136562" bIns="68281" rtlCol="0" anchor="b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8303533" y="9721155"/>
            <a:ext cx="6355197" cy="513459"/>
          </a:xfrm>
          <a:prstGeom prst="rect">
            <a:avLst/>
          </a:prstGeom>
        </p:spPr>
        <p:txBody>
          <a:bodyPr vert="horz" lIns="136562" tIns="68281" rIns="136562" bIns="68281" rtlCol="0" anchor="b"/>
          <a:lstStyle>
            <a:lvl1pPr algn="r">
              <a:defRPr sz="1800"/>
            </a:lvl1pPr>
          </a:lstStyle>
          <a:p>
            <a:fld id="{CEE52C20-FB70-4BD0-8B35-C1E0F72031C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443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21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9.42197" units="1/cm"/>
          <inkml:channelProperty channel="T" name="resolution" value="1" units="1/dev"/>
        </inkml:channelProperties>
      </inkml:inkSource>
      <inkml:timestamp xml:id="ts0" timeString="2022-09-26T14:17:19.05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228B12DE-6225-40A5-AA65-8E3AFD7C99CA}" emma:medium="tactile" emma:mode="ink">
          <msink:context xmlns:msink="http://schemas.microsoft.com/ink/2010/main" type="writingRegion" rotatedBoundingBox="6248,9463 7394,9463 7394,9478 6248,9478"/>
        </emma:interpretation>
      </emma:emma>
    </inkml:annotationXML>
    <inkml:traceGroup>
      <inkml:annotationXML>
        <emma:emma xmlns:emma="http://www.w3.org/2003/04/emma" version="1.0">
          <emma:interpretation id="{E9FAB009-1CD9-4243-A9C1-9BC304F2791C}" emma:medium="tactile" emma:mode="ink">
            <msink:context xmlns:msink="http://schemas.microsoft.com/ink/2010/main" type="paragraph" rotatedBoundingBox="6248,9463 7394,9463 7394,9478 6248,9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BD8A0D-B020-4FAE-9563-E0FF4F10FBFD}" emma:medium="tactile" emma:mode="ink">
              <msink:context xmlns:msink="http://schemas.microsoft.com/ink/2010/main" type="line" rotatedBoundingBox="6248,9463 7394,9463 7394,9478 6248,9478"/>
            </emma:interpretation>
          </emma:emma>
        </inkml:annotationXML>
        <inkml:traceGroup>
          <inkml:annotationXML>
            <emma:emma xmlns:emma="http://www.w3.org/2003/04/emma" version="1.0">
              <emma:interpretation id="{37ECC70D-CD20-4A63-A5BB-3DC4A32CC250}" emma:medium="tactile" emma:mode="ink">
                <msink:context xmlns:msink="http://schemas.microsoft.com/ink/2010/main" type="inkWord" rotatedBoundingBox="6248,9463 7394,9463 7394,9478 6248,9478"/>
              </emma:interpretation>
            </emma:emma>
          </inkml:annotationXML>
          <inkml:trace contextRef="#ctx0" brushRef="#br0">0 0 0,'22'0'140,"1"0"-108,-1 0-17,1 0 1,-1 0 0,1 0-1,-1 0 1,1 0-16,-1 0 15,1 0 1,-1 0 0,1 0 124,-1 0-140,1 0 16,-1 0 0,1 0-1,-1 0 16,1 0-31,-1 0 16,0 0-16,1 0 16,-1 0-1,1 0 1,-1 0 0,1 0-1,-1 0 1,1 0-1,-1 0 1,1 0-16,22 0 16,-23 0-16,1 0 15,-1 0-15,1 0 16,-1 0-16,1 0 31,-1 0 94,1 0-125,-1 0 16,1 0-16,-1 0 15,0 0 1,1 0-16,-1 0 16,1 0-16,-1 0 15,1 0 1,-1 0-16,1 0 16,-1 0 124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121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9.42197" units="1/cm"/>
          <inkml:channelProperty channel="T" name="resolution" value="1" units="1/dev"/>
        </inkml:channelProperties>
      </inkml:inkSource>
      <inkml:timestamp xml:id="ts0" timeString="2022-09-26T14:17:25.83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0 0 0,'22'0'140,"1"0"-108,-1 0-17,1 0 1,-1 0 0,1 0-1,-1 0 1,1 0-16,-1 0 15,1 0 1,-1 0 0,1 0 124,-1 0-140,1 0 16,-1 0 0,1 0-1,-1 0 16,1 0-31,-1 0 16,0 0-16,1 0 16,-1 0-1,1 0 1,-1 0 0,1 0-1,-1 0 1,1 0-1,-1 0 1,1 0-16,22 0 16,-23 0-16,1 0 15,-1 0-15,1 0 16,-1 0-16,1 0 31,-1 0 94,1 0-125,-1 0 16,1 0-16,-1 0 15,0 0 1,1 0-16,-1 0 16,1 0-16,-1 0 15,1 0 1,-1 0-16,1 0 16,-1 0 124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6353598" cy="513508"/>
          </a:xfrm>
          <a:prstGeom prst="rect">
            <a:avLst/>
          </a:prstGeom>
        </p:spPr>
        <p:txBody>
          <a:bodyPr vert="horz" lIns="136562" tIns="68281" rIns="136562" bIns="68281" rtlCol="0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8305162" y="0"/>
            <a:ext cx="6353598" cy="513508"/>
          </a:xfrm>
          <a:prstGeom prst="rect">
            <a:avLst/>
          </a:prstGeom>
        </p:spPr>
        <p:txBody>
          <a:bodyPr vert="horz" lIns="136562" tIns="68281" rIns="136562" bIns="68281" rtlCol="0"/>
          <a:lstStyle>
            <a:lvl1pPr algn="r">
              <a:defRPr sz="1800"/>
            </a:lvl1pPr>
          </a:lstStyle>
          <a:p>
            <a:fld id="{39353418-2034-4460-BE3D-D48FE4FD1C0A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62438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6562" tIns="68281" rIns="136562" bIns="68281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466216" y="4925410"/>
            <a:ext cx="11729719" cy="4029878"/>
          </a:xfrm>
          <a:prstGeom prst="rect">
            <a:avLst/>
          </a:prstGeom>
        </p:spPr>
        <p:txBody>
          <a:bodyPr vert="horz" lIns="136562" tIns="68281" rIns="136562" bIns="68281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721109"/>
            <a:ext cx="6353598" cy="513507"/>
          </a:xfrm>
          <a:prstGeom prst="rect">
            <a:avLst/>
          </a:prstGeom>
        </p:spPr>
        <p:txBody>
          <a:bodyPr vert="horz" lIns="136562" tIns="68281" rIns="136562" bIns="68281" rtlCol="0" anchor="b"/>
          <a:lstStyle>
            <a:lvl1pPr algn="l">
              <a:defRPr sz="18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8305162" y="9721109"/>
            <a:ext cx="6353598" cy="513507"/>
          </a:xfrm>
          <a:prstGeom prst="rect">
            <a:avLst/>
          </a:prstGeom>
        </p:spPr>
        <p:txBody>
          <a:bodyPr vert="horz" lIns="136562" tIns="68281" rIns="136562" bIns="68281" rtlCol="0" anchor="b"/>
          <a:lstStyle>
            <a:lvl1pPr algn="r">
              <a:defRPr sz="1800"/>
            </a:lvl1pPr>
          </a:lstStyle>
          <a:p>
            <a:fld id="{DE7275E0-434E-4C84-A83A-E8AAA2F96D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78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585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65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05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54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55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725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072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07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748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38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63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75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02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329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365621"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275E0-434E-4C84-A83A-E8AAA2F96D1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11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" y="597121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7" y="-40641"/>
            <a:ext cx="12205547" cy="601185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02391" y="6029954"/>
            <a:ext cx="3298836" cy="775302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71" y="4461091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24368" y="5122103"/>
            <a:ext cx="3922681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ED1C4103-FF01-4613-BB77-A54429AC18D2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13036" y="5469234"/>
            <a:ext cx="3922681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  <p:grpSp>
        <p:nvGrpSpPr>
          <p:cNvPr id="2" name="Groupe 1"/>
          <p:cNvGrpSpPr/>
          <p:nvPr userDrawn="1"/>
        </p:nvGrpSpPr>
        <p:grpSpPr>
          <a:xfrm>
            <a:off x="102390" y="208548"/>
            <a:ext cx="1923627" cy="1729262"/>
            <a:chOff x="314246" y="521367"/>
            <a:chExt cx="1923627" cy="1729262"/>
          </a:xfrm>
        </p:grpSpPr>
        <p:sp>
          <p:nvSpPr>
            <p:cNvPr id="10" name="Titre 3"/>
            <p:cNvSpPr txBox="1">
              <a:spLocks/>
            </p:cNvSpPr>
            <p:nvPr/>
          </p:nvSpPr>
          <p:spPr>
            <a:xfrm>
              <a:off x="314246" y="1612232"/>
              <a:ext cx="1923627" cy="638397"/>
            </a:xfrm>
            <a:prstGeom prst="rect">
              <a:avLst/>
            </a:prstGeom>
          </p:spPr>
          <p:txBody>
            <a:bodyPr lIns="127723" tIns="63862" rIns="127723" bIns="63862">
              <a:normAutofit fontScale="975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1700" noProof="0" dirty="0">
                  <a:solidFill>
                    <a:schemeClr val="bg1"/>
                  </a:solidFill>
                  <a:latin typeface="Calibri"/>
                  <a:cs typeface="Calibri"/>
                </a:rPr>
                <a:t>DE LA RECHERCHE À L’INDUSTRIE</a:t>
              </a:r>
            </a:p>
          </p:txBody>
        </p:sp>
        <p:pic>
          <p:nvPicPr>
            <p:cNvPr id="12" name="Picture 9" descr="cea_logo_small2.jpg">
              <a:extLst>
                <a:ext uri="{FF2B5EF4-FFF2-40B4-BE49-F238E27FC236}">
                  <a16:creationId xmlns:a16="http://schemas.microsoft.com/office/drawing/2014/main" id="{61A89C60-6BFE-4912-9B9B-D56E846D5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18" t="20227" r="8300" b="10966"/>
            <a:stretch/>
          </p:blipFill>
          <p:spPr>
            <a:xfrm>
              <a:off x="449179" y="521367"/>
              <a:ext cx="1596189" cy="1090865"/>
            </a:xfrm>
            <a:prstGeom prst="rect">
              <a:avLst/>
            </a:prstGeom>
            <a:effectLst>
              <a:outerShdw blurRad="517525" dist="38100" dir="2700000" algn="tl" rotWithShape="0">
                <a:srgbClr val="000000">
                  <a:alpha val="33000"/>
                </a:srgbClr>
              </a:outerShdw>
            </a:effectLst>
          </p:spPr>
        </p:pic>
      </p:grp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4"/>
          <a:srcRect l="13565" t="15700" r="75200" b="72050"/>
          <a:stretch/>
        </p:blipFill>
        <p:spPr>
          <a:xfrm>
            <a:off x="4449942" y="6067812"/>
            <a:ext cx="2058860" cy="72152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40" y="6067812"/>
            <a:ext cx="1634942" cy="7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71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" y="596105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7412"/>
            <a:ext cx="12192000" cy="59984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396330" y="2337048"/>
            <a:ext cx="4678526" cy="624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5797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400" kern="1200" dirty="0" smtClean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r>
              <a:rPr lang="fr-FR" noProof="0" dirty="0"/>
              <a:t>Merci de votre attention</a:t>
            </a:r>
          </a:p>
        </p:txBody>
      </p:sp>
      <p:sp>
        <p:nvSpPr>
          <p:cNvPr id="12" name="ZoneTexte 10"/>
          <p:cNvSpPr txBox="1"/>
          <p:nvPr/>
        </p:nvSpPr>
        <p:spPr>
          <a:xfrm>
            <a:off x="1113036" y="6158143"/>
            <a:ext cx="10376441" cy="452137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pic>
        <p:nvPicPr>
          <p:cNvPr id="16" name="Picture 9" descr="cea_logo_small2.jpg">
            <a:extLst>
              <a:ext uri="{FF2B5EF4-FFF2-40B4-BE49-F238E27FC236}">
                <a16:creationId xmlns:a16="http://schemas.microsoft.com/office/drawing/2014/main" id="{9ACC02E3-8987-4096-B349-1EDE0C3C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pic>
        <p:nvPicPr>
          <p:cNvPr id="13" name="Picture 3" descr="D:\Talks - Abstracts - Articles\ICRM2015\3399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" r="37908"/>
          <a:stretch/>
        </p:blipFill>
        <p:spPr bwMode="auto">
          <a:xfrm>
            <a:off x="9235440" y="1215802"/>
            <a:ext cx="2484415" cy="287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6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" y="596105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12192000" cy="5998464"/>
          </a:xfrm>
          <a:prstGeom prst="rect">
            <a:avLst/>
          </a:prstGeom>
        </p:spPr>
      </p:pic>
      <p:sp>
        <p:nvSpPr>
          <p:cNvPr id="16" name="Titre 3"/>
          <p:cNvSpPr txBox="1">
            <a:spLocks/>
          </p:cNvSpPr>
          <p:nvPr/>
        </p:nvSpPr>
        <p:spPr>
          <a:xfrm>
            <a:off x="1124368" y="3757134"/>
            <a:ext cx="10480896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71" y="4461092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Annexes</a:t>
            </a:r>
          </a:p>
        </p:txBody>
      </p:sp>
      <p:sp>
        <p:nvSpPr>
          <p:cNvPr id="19" name="ZoneTexte 10"/>
          <p:cNvSpPr txBox="1"/>
          <p:nvPr/>
        </p:nvSpPr>
        <p:spPr>
          <a:xfrm>
            <a:off x="1113036" y="6158143"/>
            <a:ext cx="10376441" cy="452137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20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24368" y="5122103"/>
            <a:ext cx="3922681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13 mai 2019</a:t>
            </a:r>
          </a:p>
        </p:txBody>
      </p:sp>
      <p:pic>
        <p:nvPicPr>
          <p:cNvPr id="9" name="Picture 9" descr="cea_logo_small2.jpg">
            <a:extLst>
              <a:ext uri="{FF2B5EF4-FFF2-40B4-BE49-F238E27FC236}">
                <a16:creationId xmlns:a16="http://schemas.microsoft.com/office/drawing/2014/main" id="{E3F4C435-57FD-44D7-87B7-AFBBAF147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50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28908" y="6630703"/>
            <a:ext cx="837259" cy="246221"/>
          </a:xfrm>
        </p:spPr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61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it marqu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 descr="Description : C:\Users\mp222957\Desktop\Logo CEA-Tech\CEA_tech_logotype.jp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90306"/>
            <a:ext cx="1668863" cy="60239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Espace réservé du texte 38"/>
          <p:cNvSpPr>
            <a:spLocks noGrp="1"/>
          </p:cNvSpPr>
          <p:nvPr>
            <p:ph type="body" sz="quarter" idx="14" hasCustomPrompt="1"/>
          </p:nvPr>
        </p:nvSpPr>
        <p:spPr>
          <a:xfrm>
            <a:off x="249372" y="1111210"/>
            <a:ext cx="11618912" cy="962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100" dirty="0"/>
              <a:t>Texte .. (Arial 12pt)</a:t>
            </a:r>
          </a:p>
        </p:txBody>
      </p:sp>
      <p:sp>
        <p:nvSpPr>
          <p:cNvPr id="41" name="Espace réservé du texte 40"/>
          <p:cNvSpPr>
            <a:spLocks noGrp="1"/>
          </p:cNvSpPr>
          <p:nvPr>
            <p:ph type="body" sz="quarter" idx="15" hasCustomPrompt="1"/>
          </p:nvPr>
        </p:nvSpPr>
        <p:spPr>
          <a:xfrm>
            <a:off x="199793" y="2412437"/>
            <a:ext cx="11618912" cy="167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 sz="24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100" dirty="0"/>
              <a:t>Texte … (Arial 12pt)</a:t>
            </a:r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16" hasCustomPrompt="1"/>
          </p:nvPr>
        </p:nvSpPr>
        <p:spPr>
          <a:xfrm>
            <a:off x="241472" y="4495015"/>
            <a:ext cx="11644312" cy="8572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1100" dirty="0"/>
              <a:t>Texte … Arial 12pt)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02398" y="130526"/>
            <a:ext cx="1677462" cy="254052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lang="fr-FR" sz="1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itchFamily="34" charset="0"/>
              <a:buNone/>
            </a:pPr>
            <a:r>
              <a:rPr lang="fr-FR" dirty="0"/>
              <a:t>INSTITUT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532" y="385255"/>
            <a:ext cx="1685328" cy="207193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DEPT/SERVICE/LABO</a:t>
            </a:r>
          </a:p>
        </p:txBody>
      </p:sp>
      <p:sp>
        <p:nvSpPr>
          <p:cNvPr id="51" name="Espace réservé du texte 50"/>
          <p:cNvSpPr>
            <a:spLocks noGrp="1"/>
          </p:cNvSpPr>
          <p:nvPr>
            <p:ph type="body" sz="quarter" idx="20" hasCustomPrompt="1"/>
          </p:nvPr>
        </p:nvSpPr>
        <p:spPr>
          <a:xfrm>
            <a:off x="10301701" y="617030"/>
            <a:ext cx="1678159" cy="19497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JJ/MM/AAAA</a:t>
            </a:r>
          </a:p>
        </p:txBody>
      </p:sp>
      <p:sp>
        <p:nvSpPr>
          <p:cNvPr id="63" name="Espace réservé du texte 62"/>
          <p:cNvSpPr>
            <a:spLocks noGrp="1"/>
          </p:cNvSpPr>
          <p:nvPr>
            <p:ph type="body" sz="quarter" idx="22" hasCustomPrompt="1"/>
          </p:nvPr>
        </p:nvSpPr>
        <p:spPr>
          <a:xfrm>
            <a:off x="2408238" y="382919"/>
            <a:ext cx="4864273" cy="3413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fr-FR" dirty="0"/>
              <a:t>TITRE = IDEM TITRE FM WORD</a:t>
            </a:r>
          </a:p>
        </p:txBody>
      </p:sp>
      <p:sp>
        <p:nvSpPr>
          <p:cNvPr id="29" name="ZoneTexte 28"/>
          <p:cNvSpPr txBox="1"/>
          <p:nvPr userDrawn="1"/>
        </p:nvSpPr>
        <p:spPr>
          <a:xfrm>
            <a:off x="2495600" y="125595"/>
            <a:ext cx="3168352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fr-FR" sz="14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Résultats et faits marquants 2020</a:t>
            </a:r>
          </a:p>
        </p:txBody>
      </p:sp>
      <p:sp>
        <p:nvSpPr>
          <p:cNvPr id="11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28908" y="6630703"/>
            <a:ext cx="837259" cy="246221"/>
          </a:xfrm>
        </p:spPr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09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" y="597121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7" y="-40641"/>
            <a:ext cx="12205547" cy="6011852"/>
          </a:xfrm>
          <a:prstGeom prst="rect">
            <a:avLst/>
          </a:prstGeom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1124371" y="4461091"/>
            <a:ext cx="8763803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/>
        </p:nvSpPr>
        <p:spPr>
          <a:xfrm>
            <a:off x="1124368" y="3757134"/>
            <a:ext cx="10480896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/>
        </p:nvSpPr>
        <p:spPr>
          <a:xfrm>
            <a:off x="1113037" y="6029953"/>
            <a:ext cx="3336906" cy="775302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4368" y="5122103"/>
            <a:ext cx="3922681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6829778" y="1143002"/>
            <a:ext cx="3668185" cy="168734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13036" y="5469234"/>
            <a:ext cx="3922681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  <p:pic>
        <p:nvPicPr>
          <p:cNvPr id="11" name="Picture 9" descr="cea_logo_small2.jpg">
            <a:extLst>
              <a:ext uri="{FF2B5EF4-FFF2-40B4-BE49-F238E27FC236}">
                <a16:creationId xmlns:a16="http://schemas.microsoft.com/office/drawing/2014/main" id="{68C201E4-093D-4AEE-A767-CB9D97D2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4"/>
          <a:srcRect l="13565" t="15700" r="75200" b="72050"/>
          <a:stretch/>
        </p:blipFill>
        <p:spPr>
          <a:xfrm>
            <a:off x="4449942" y="6067812"/>
            <a:ext cx="2058860" cy="72152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40" y="6067812"/>
            <a:ext cx="1634942" cy="7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fondCE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7412"/>
            <a:ext cx="12192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4801466"/>
            <a:ext cx="2139246" cy="24929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5" y="596105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/>
        </p:nvSpPr>
        <p:spPr>
          <a:xfrm>
            <a:off x="360000" y="6021407"/>
            <a:ext cx="3323237" cy="775302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360000" y="2700000"/>
            <a:ext cx="4673600" cy="143804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76" y="6035184"/>
            <a:ext cx="2134086" cy="7367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44" y="6050428"/>
            <a:ext cx="1404432" cy="72152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5"/>
          <a:srcRect l="13565" t="15700" r="75200" b="72050"/>
          <a:stretch/>
        </p:blipFill>
        <p:spPr>
          <a:xfrm>
            <a:off x="4449942" y="6067812"/>
            <a:ext cx="2058860" cy="7215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40" y="6067812"/>
            <a:ext cx="1634942" cy="7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81100" y="1630413"/>
            <a:ext cx="105156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452" indent="-239493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437" indent="-239493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881100" y="1067647"/>
            <a:ext cx="10565835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3555507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éfaut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881100" y="1067647"/>
            <a:ext cx="10565835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299770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12192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/>
        </p:nvSpPr>
        <p:spPr>
          <a:xfrm>
            <a:off x="6096003" y="2824704"/>
            <a:ext cx="4933950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001" y="1600805"/>
            <a:ext cx="5842000" cy="143804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181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7"/>
            <a:ext cx="12192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" y="5961053"/>
            <a:ext cx="12191998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13036" y="6158143"/>
            <a:ext cx="10376441" cy="452137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1127572" y="4801466"/>
            <a:ext cx="2139246" cy="24929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984190" y="617538"/>
            <a:ext cx="5317067" cy="143804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255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>
            <a:spLocks noGrp="1"/>
          </p:cNvSpPr>
          <p:nvPr>
            <p:ph type="title"/>
          </p:nvPr>
        </p:nvSpPr>
        <p:spPr>
          <a:xfrm>
            <a:off x="1476587" y="199576"/>
            <a:ext cx="10972800" cy="372396"/>
          </a:xfrm>
          <a:prstGeom prst="rect">
            <a:avLst/>
          </a:prstGeom>
        </p:spPr>
        <p:txBody>
          <a:bodyPr vert="horz" lIns="127723" tIns="50285" rIns="127723" bIns="50285" rtlCol="0" anchor="ctr">
            <a:spAutoFit/>
          </a:bodyPr>
          <a:lstStyle>
            <a:lvl1pPr>
              <a:defRPr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11128908" y="6630703"/>
            <a:ext cx="837259" cy="246221"/>
          </a:xfrm>
        </p:spPr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42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 d'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A024-CC5C-49D4-9EDE-B13C9CE4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952101-6F0D-4470-B900-D7C009A8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769C5C-EDFB-44C6-A754-7FD9C1B5A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2718" y="1358084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F07BDA-5AB0-410C-A329-8C06350E1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3367" y="1358086"/>
            <a:ext cx="3163509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5E4514-E62C-42B5-BE1E-5F1CD3D2A789}"/>
              </a:ext>
            </a:extLst>
          </p:cNvPr>
          <p:cNvCxnSpPr/>
          <p:nvPr/>
        </p:nvCxnSpPr>
        <p:spPr>
          <a:xfrm flipH="1">
            <a:off x="1310931" y="2332809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5C946E34-2083-434D-8404-8F5AEE71F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02401" y="1358086"/>
            <a:ext cx="3145367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653795C-036F-4780-863C-5F5B75D45AC9}"/>
              </a:ext>
            </a:extLst>
          </p:cNvPr>
          <p:cNvCxnSpPr/>
          <p:nvPr/>
        </p:nvCxnSpPr>
        <p:spPr>
          <a:xfrm flipH="1">
            <a:off x="6228757" y="2332809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Espace réservé pour une image  4">
            <a:extLst>
              <a:ext uri="{FF2B5EF4-FFF2-40B4-BE49-F238E27FC236}">
                <a16:creationId xmlns:a16="http://schemas.microsoft.com/office/drawing/2014/main" id="{B755FE5F-FBAE-4CEA-8895-84E4F212E5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28757" y="1358084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8" name="Espace réservé pour une image  4">
            <a:extLst>
              <a:ext uri="{FF2B5EF4-FFF2-40B4-BE49-F238E27FC236}">
                <a16:creationId xmlns:a16="http://schemas.microsoft.com/office/drawing/2014/main" id="{22ADC67F-E797-4291-A8E3-0F55CBC9501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22718" y="2599419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8B209393-3874-4ED2-8083-767200A49E1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33367" y="2599420"/>
            <a:ext cx="3163509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30" name="Connecteur droit 9">
            <a:extLst>
              <a:ext uri="{FF2B5EF4-FFF2-40B4-BE49-F238E27FC236}">
                <a16:creationId xmlns:a16="http://schemas.microsoft.com/office/drawing/2014/main" id="{89635DC8-0DE1-45BF-B660-9978E7ECF557}"/>
              </a:ext>
            </a:extLst>
          </p:cNvPr>
          <p:cNvCxnSpPr/>
          <p:nvPr/>
        </p:nvCxnSpPr>
        <p:spPr>
          <a:xfrm flipH="1">
            <a:off x="1310931" y="3574144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9946E2AE-62D6-4FF6-ADAD-DB3C797B84E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02401" y="2599420"/>
            <a:ext cx="3145367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51" name="Connecteur droit 11">
            <a:extLst>
              <a:ext uri="{FF2B5EF4-FFF2-40B4-BE49-F238E27FC236}">
                <a16:creationId xmlns:a16="http://schemas.microsoft.com/office/drawing/2014/main" id="{F1FD97AF-E44C-4020-83DE-C9ED10C337D5}"/>
              </a:ext>
            </a:extLst>
          </p:cNvPr>
          <p:cNvCxnSpPr/>
          <p:nvPr/>
        </p:nvCxnSpPr>
        <p:spPr>
          <a:xfrm flipH="1">
            <a:off x="6228757" y="3574144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Espace réservé pour une image  4">
            <a:extLst>
              <a:ext uri="{FF2B5EF4-FFF2-40B4-BE49-F238E27FC236}">
                <a16:creationId xmlns:a16="http://schemas.microsoft.com/office/drawing/2014/main" id="{C7A6CB66-2EE7-4D61-B8D8-B792649D951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28757" y="2599419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9" name="Espace réservé pour une image  4">
            <a:extLst>
              <a:ext uri="{FF2B5EF4-FFF2-40B4-BE49-F238E27FC236}">
                <a16:creationId xmlns:a16="http://schemas.microsoft.com/office/drawing/2014/main" id="{3796C7BE-5840-414D-923B-EAC0AD68146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22718" y="3979165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0" name="Espace réservé du texte 7">
            <a:extLst>
              <a:ext uri="{FF2B5EF4-FFF2-40B4-BE49-F238E27FC236}">
                <a16:creationId xmlns:a16="http://schemas.microsoft.com/office/drawing/2014/main" id="{CE59C844-7624-436B-B75F-12C324F168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33367" y="3979166"/>
            <a:ext cx="3163509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61" name="Connecteur droit 9">
            <a:extLst>
              <a:ext uri="{FF2B5EF4-FFF2-40B4-BE49-F238E27FC236}">
                <a16:creationId xmlns:a16="http://schemas.microsoft.com/office/drawing/2014/main" id="{9B1F7315-6020-43F3-A5F2-9D49CFABB18F}"/>
              </a:ext>
            </a:extLst>
          </p:cNvPr>
          <p:cNvCxnSpPr/>
          <p:nvPr/>
        </p:nvCxnSpPr>
        <p:spPr>
          <a:xfrm flipH="1">
            <a:off x="1310931" y="4953890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4B68E589-D2AB-420B-BDA7-B7843429653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02401" y="3979166"/>
            <a:ext cx="3145367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63" name="Connecteur droit 11">
            <a:extLst>
              <a:ext uri="{FF2B5EF4-FFF2-40B4-BE49-F238E27FC236}">
                <a16:creationId xmlns:a16="http://schemas.microsoft.com/office/drawing/2014/main" id="{29D8923A-A92A-409D-890D-0ADA5FE8AE8B}"/>
              </a:ext>
            </a:extLst>
          </p:cNvPr>
          <p:cNvCxnSpPr/>
          <p:nvPr/>
        </p:nvCxnSpPr>
        <p:spPr>
          <a:xfrm flipH="1">
            <a:off x="6228757" y="4953890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Espace réservé pour une image  4">
            <a:extLst>
              <a:ext uri="{FF2B5EF4-FFF2-40B4-BE49-F238E27FC236}">
                <a16:creationId xmlns:a16="http://schemas.microsoft.com/office/drawing/2014/main" id="{C520D07C-5182-487C-93B4-740F5F6694B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28757" y="3979165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65" name="Espace réservé pour une image  4">
            <a:extLst>
              <a:ext uri="{FF2B5EF4-FFF2-40B4-BE49-F238E27FC236}">
                <a16:creationId xmlns:a16="http://schemas.microsoft.com/office/drawing/2014/main" id="{88E492D9-B1FB-497C-AE54-9777D95A617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26660" y="5228680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66" name="Espace réservé du texte 7">
            <a:extLst>
              <a:ext uri="{FF2B5EF4-FFF2-40B4-BE49-F238E27FC236}">
                <a16:creationId xmlns:a16="http://schemas.microsoft.com/office/drawing/2014/main" id="{7EC16F37-C59A-4483-A7AC-A499B083B3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337309" y="5228682"/>
            <a:ext cx="3163509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67" name="Connecteur droit 9">
            <a:extLst>
              <a:ext uri="{FF2B5EF4-FFF2-40B4-BE49-F238E27FC236}">
                <a16:creationId xmlns:a16="http://schemas.microsoft.com/office/drawing/2014/main" id="{E75DD157-1B84-4D38-B8C3-CEF8C99055BA}"/>
              </a:ext>
            </a:extLst>
          </p:cNvPr>
          <p:cNvCxnSpPr/>
          <p:nvPr/>
        </p:nvCxnSpPr>
        <p:spPr>
          <a:xfrm flipH="1">
            <a:off x="1314873" y="6203405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Espace réservé du texte 7">
            <a:extLst>
              <a:ext uri="{FF2B5EF4-FFF2-40B4-BE49-F238E27FC236}">
                <a16:creationId xmlns:a16="http://schemas.microsoft.com/office/drawing/2014/main" id="{31812CFC-354D-4188-A115-40F9E1BE959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806342" y="5228682"/>
            <a:ext cx="3145367" cy="74708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945" indent="0"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cxnSp>
        <p:nvCxnSpPr>
          <p:cNvPr id="69" name="Connecteur droit 11">
            <a:extLst>
              <a:ext uri="{FF2B5EF4-FFF2-40B4-BE49-F238E27FC236}">
                <a16:creationId xmlns:a16="http://schemas.microsoft.com/office/drawing/2014/main" id="{DF7F2929-78B2-469D-8E02-2703095EC7FF}"/>
              </a:ext>
            </a:extLst>
          </p:cNvPr>
          <p:cNvCxnSpPr/>
          <p:nvPr/>
        </p:nvCxnSpPr>
        <p:spPr>
          <a:xfrm flipH="1">
            <a:off x="6232698" y="6203405"/>
            <a:ext cx="4759588" cy="0"/>
          </a:xfrm>
          <a:prstGeom prst="line">
            <a:avLst/>
          </a:prstGeom>
          <a:ln w="19050">
            <a:solidFill>
              <a:srgbClr val="71BF4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Espace réservé pour une image  4">
            <a:extLst>
              <a:ext uri="{FF2B5EF4-FFF2-40B4-BE49-F238E27FC236}">
                <a16:creationId xmlns:a16="http://schemas.microsoft.com/office/drawing/2014/main" id="{803C1564-8FCE-41DC-879F-588392A66C6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232697" y="5228680"/>
            <a:ext cx="1447801" cy="1874064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8367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4" y="1293437"/>
            <a:ext cx="10515600" cy="977409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8"/>
            <a:ext cx="12192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" y="-25705"/>
            <a:ext cx="12191998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rgbClr val="4D4D4D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98036" y="6627317"/>
            <a:ext cx="1293966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1287" y="-25707"/>
            <a:ext cx="1293966" cy="783772"/>
          </a:xfrm>
          <a:prstGeom prst="rect">
            <a:avLst/>
          </a:prstGeom>
          <a:solidFill>
            <a:srgbClr val="BC141C"/>
          </a:solidFill>
          <a:ln>
            <a:solidFill>
              <a:srgbClr val="BC141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128908" y="6630703"/>
            <a:ext cx="837259" cy="246221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5049E77-B37C-477F-AE12-4EA2486BE1C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6589" y="199577"/>
            <a:ext cx="5860500" cy="372396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869" y="6635132"/>
            <a:ext cx="3443273" cy="215444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Commissariat à l’énergie atomique et aux énergies alternatives</a:t>
            </a:r>
          </a:p>
        </p:txBody>
      </p:sp>
      <p:pic>
        <p:nvPicPr>
          <p:cNvPr id="14" name="Picture 9" descr="cea_logo_small2.jpg">
            <a:extLst>
              <a:ext uri="{FF2B5EF4-FFF2-40B4-BE49-F238E27FC236}">
                <a16:creationId xmlns:a16="http://schemas.microsoft.com/office/drawing/2014/main" id="{E3A1A842-E559-4871-963A-CC87460B1B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4" y="54881"/>
            <a:ext cx="753461" cy="6150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21" y="-31227"/>
            <a:ext cx="1473679" cy="78929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7454761" y="6625818"/>
            <a:ext cx="3443273" cy="214995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GB" sz="1100" kern="0" noProof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BetaShape version 2.3 – Manual </a:t>
            </a:r>
            <a:endParaRPr lang="en-GB" sz="1100" kern="0" noProof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81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7" r:id="rId12"/>
    <p:sldLayoutId id="2147483699" r:id="rId13"/>
  </p:sldLayoutIdLst>
  <p:timing>
    <p:tnLst>
      <p:par>
        <p:cTn id="1" dur="indefinite" restart="never" nodeType="tmRoot"/>
      </p:par>
    </p:tnLst>
  </p:timing>
  <p:hf hdr="0" dt="0"/>
  <p:txStyles>
    <p:titleStyle>
      <a:lvl1pPr marL="0" algn="l" defTabSz="957972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rgbClr val="4D4D4D"/>
          </a:solidFill>
          <a:latin typeface="Calibri"/>
          <a:ea typeface="+mj-ea"/>
          <a:cs typeface="+mj-cs"/>
        </a:defRPr>
      </a:lvl1pPr>
    </p:titleStyle>
    <p:bodyStyle>
      <a:lvl1pPr marL="239493" indent="-239493" algn="l" defTabSz="957972" rtl="0" eaLnBrk="1" latinLnBrk="0" hangingPunct="1">
        <a:lnSpc>
          <a:spcPct val="90000"/>
        </a:lnSpc>
        <a:spcBef>
          <a:spcPts val="1048"/>
        </a:spcBef>
        <a:buClr>
          <a:srgbClr val="C00000"/>
        </a:buClr>
        <a:buSzPct val="80000"/>
        <a:buFont typeface="Wingdings" panose="05000000000000000000" pitchFamily="2" charset="2"/>
        <a:buChar char="§"/>
        <a:defRPr sz="1800" b="1" kern="1200">
          <a:solidFill>
            <a:srgbClr val="4D4D4D"/>
          </a:solidFill>
          <a:latin typeface="Calibri" charset="0"/>
          <a:ea typeface="Calibri" charset="0"/>
          <a:cs typeface="Calibri" charset="0"/>
        </a:defRPr>
      </a:lvl1pPr>
      <a:lvl2pPr marL="821903" indent="-342917" algn="l" defTabSz="957972" rtl="0" eaLnBrk="1" latinLnBrk="0" hangingPunct="1">
        <a:lnSpc>
          <a:spcPct val="90000"/>
        </a:lnSpc>
        <a:spcBef>
          <a:spcPts val="524"/>
        </a:spcBef>
        <a:buClr>
          <a:srgbClr val="C00000"/>
        </a:buClr>
        <a:buFont typeface="+mj-lt"/>
        <a:buAutoNum type="arabicPeriod"/>
        <a:defRPr sz="1800" kern="1200">
          <a:solidFill>
            <a:srgbClr val="4D4D4D"/>
          </a:solidFill>
          <a:latin typeface="Calibri" charset="0"/>
          <a:ea typeface="Calibri" charset="0"/>
          <a:cs typeface="Calibri" charset="0"/>
        </a:defRPr>
      </a:lvl2pPr>
      <a:lvl3pPr marL="1197465" indent="-239493" algn="l" defTabSz="957972" rtl="0" eaLnBrk="1" latinLnBrk="0" hangingPunct="1">
        <a:lnSpc>
          <a:spcPct val="90000"/>
        </a:lnSpc>
        <a:spcBef>
          <a:spcPts val="524"/>
        </a:spcBef>
        <a:buClr>
          <a:schemeClr val="accent6"/>
        </a:buClr>
        <a:buFont typeface="Arial" panose="020B0604020202020204" pitchFamily="34" charset="0"/>
        <a:buChar char="•"/>
        <a:defRPr sz="1600" kern="1200">
          <a:solidFill>
            <a:srgbClr val="4D4D4D"/>
          </a:solidFill>
          <a:latin typeface="Calibri" charset="0"/>
          <a:ea typeface="Calibri" charset="0"/>
          <a:cs typeface="Calibri" charset="0"/>
        </a:defRPr>
      </a:lvl3pPr>
      <a:lvl4pPr marL="1676452" indent="-239493" algn="l" defTabSz="957972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rgbClr val="4D4D4D"/>
          </a:solidFill>
          <a:latin typeface="Calibri" charset="0"/>
          <a:ea typeface="Calibri" charset="0"/>
          <a:cs typeface="Calibri" charset="0"/>
        </a:defRPr>
      </a:lvl4pPr>
      <a:lvl5pPr marL="2155437" indent="-239493" algn="l" defTabSz="957972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rgbClr val="4D4D4D"/>
          </a:solidFill>
          <a:latin typeface="Calibri" charset="0"/>
          <a:ea typeface="Calibri" charset="0"/>
          <a:cs typeface="Calibri" charset="0"/>
        </a:defRPr>
      </a:lvl5pPr>
      <a:lvl6pPr marL="2634424" indent="-239493" algn="l" defTabSz="957972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410" indent="-239493" algn="l" defTabSz="957972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395" indent="-239493" algn="l" defTabSz="957972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382" indent="-239493" algn="l" defTabSz="957972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86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72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958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945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931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916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902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889" algn="l" defTabSz="95797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60.emf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EA-NSDDNetwork/FMTCH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xavier.mougeot@cea.fr" TargetMode="External"/><Relationship Id="rId5" Type="http://schemas.openxmlformats.org/officeDocument/2006/relationships/hyperlink" Target="https://github.com/IAEA-NSDDNetwork/ConsistencyCheck" TargetMode="External"/><Relationship Id="rId4" Type="http://schemas.openxmlformats.org/officeDocument/2006/relationships/hyperlink" Target="https://github.com/IAEA-NSDDNetwork/FormatChec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nhb.fr/rd-activities/spectrum-processing-softwar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lnhb.fr/nuclear-data/nuclear-data-table/" TargetMode="External"/><Relationship Id="rId5" Type="http://schemas.openxmlformats.org/officeDocument/2006/relationships/hyperlink" Target="https://www.nndc.bnl.gov/nudat3/" TargetMode="External"/><Relationship Id="rId4" Type="http://schemas.openxmlformats.org/officeDocument/2006/relationships/hyperlink" Target="https://www-nds.iaea.org/relnsd/vcharthtml/VChartHTM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680580" y="2368012"/>
            <a:ext cx="3409309" cy="1032808"/>
          </a:xfrm>
        </p:spPr>
        <p:txBody>
          <a:bodyPr/>
          <a:lstStyle/>
          <a:p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endParaRPr lang="en-GB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  <a:endParaRPr lang="en-GB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1680580" y="3789346"/>
            <a:ext cx="4436999" cy="43674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X. </a:t>
            </a:r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Mougeot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CEA-LNHB (France)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52" y="6052568"/>
            <a:ext cx="2134086" cy="7367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20" y="6067812"/>
            <a:ext cx="1404432" cy="72152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" t="3349" r="29598" b="2871"/>
          <a:stretch/>
        </p:blipFill>
        <p:spPr>
          <a:xfrm>
            <a:off x="7444516" y="192065"/>
            <a:ext cx="4176987" cy="4543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88900"/>
          </a:effectLst>
        </p:spPr>
      </p:pic>
      <p:sp>
        <p:nvSpPr>
          <p:cNvPr id="8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101352" y="4834041"/>
            <a:ext cx="6567766" cy="82146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Version 2.3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26977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49" t="5875" r="3228" b="13071"/>
          <a:stretch/>
        </p:blipFill>
        <p:spPr>
          <a:xfrm>
            <a:off x="2274711" y="789493"/>
            <a:ext cx="10642266" cy="5774936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</a:t>
            </a:r>
            <a:r>
              <a:rPr lang="en-GB" sz="2000" b="1" cap="non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bs</a:t>
            </a:r>
            <a:r>
              <a:rPr lang="en-GB" sz="2000" b="1" cap="non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– single B transition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221510" y="2599081"/>
            <a:ext cx="2844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parameters and options used in calculation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1237" y="3656497"/>
            <a:ext cx="1881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shape factor</a:t>
            </a:r>
            <a:endParaRPr lang="en-US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1237" y="4583513"/>
            <a:ext cx="1699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energies, log </a:t>
            </a:r>
            <a:r>
              <a:rPr lang="en-US" sz="1600" b="1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values, analysis parameters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006066" y="5940649"/>
            <a:ext cx="312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Beta spectra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Option: antineutrino spectra</a:t>
            </a: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8364" y="2192715"/>
            <a:ext cx="6318120" cy="13975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48362" y="3659975"/>
            <a:ext cx="10610989" cy="6436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8363" y="4369869"/>
            <a:ext cx="10610988" cy="15045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248364" y="5932651"/>
            <a:ext cx="5201590" cy="6746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7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</a:t>
            </a:r>
            <a:r>
              <a:rPr lang="en-GB" sz="2000" b="1" cap="non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bs</a:t>
            </a:r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 – total B spectrum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11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1591551" y="789272"/>
            <a:ext cx="7321444" cy="5736657"/>
            <a:chOff x="1591551" y="789272"/>
            <a:chExt cx="7321444" cy="573665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/>
            <a:srcRect l="456" t="7453" r="3558" b="8563"/>
            <a:stretch/>
          </p:blipFill>
          <p:spPr>
            <a:xfrm>
              <a:off x="1591551" y="827773"/>
              <a:ext cx="7321444" cy="569815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/>
            <a:srcRect l="456" t="25777" r="3558" b="70818"/>
            <a:stretch/>
          </p:blipFill>
          <p:spPr>
            <a:xfrm>
              <a:off x="1591551" y="789272"/>
              <a:ext cx="7321444" cy="231006"/>
            </a:xfrm>
            <a:prstGeom prst="rect">
              <a:avLst/>
            </a:prstGeom>
          </p:spPr>
        </p:pic>
      </p:grpSp>
      <p:sp>
        <p:nvSpPr>
          <p:cNvPr id="4" name="ZoneTexte 3"/>
          <p:cNvSpPr txBox="1"/>
          <p:nvPr/>
        </p:nvSpPr>
        <p:spPr>
          <a:xfrm>
            <a:off x="6272980" y="3675378"/>
            <a:ext cx="5437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beta spectrum of the decay is built from single transition spectra normalized to the branching ratios. Experimental spectrum is preferred if any.</a:t>
            </a:r>
          </a:p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mean energy of beta emitted particles is determined.</a:t>
            </a:r>
          </a:p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Uncertainties are propagated.</a:t>
            </a:r>
          </a:p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‼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step can be not constant in order to keep more information at low energy even with large endpoint energy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Optional: (anti)neutrino spectrum.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91551" y="2739939"/>
            <a:ext cx="926362" cy="2219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/>
          <a:srcRect l="299" t="6289" r="24949" b="8460"/>
          <a:stretch/>
        </p:blipFill>
        <p:spPr>
          <a:xfrm>
            <a:off x="530137" y="830411"/>
            <a:ext cx="6015382" cy="57037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463" t="18296" r="46478" b="6330"/>
          <a:stretch/>
        </p:blipFill>
        <p:spPr>
          <a:xfrm>
            <a:off x="9577002" y="1205105"/>
            <a:ext cx="2358189" cy="51206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561" t="16832" r="53417" b="13740"/>
          <a:stretch/>
        </p:blipFill>
        <p:spPr>
          <a:xfrm>
            <a:off x="6992635" y="1239141"/>
            <a:ext cx="2037805" cy="4699047"/>
          </a:xfrm>
          <a:prstGeom prst="rect">
            <a:avLst/>
          </a:prstGeom>
        </p:spPr>
      </p:pic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</a:t>
            </a:r>
            <a:r>
              <a:rPr lang="en-GB" sz="2000" b="1" cap="non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bs</a:t>
            </a:r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 – single EC transition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985499" y="3868202"/>
            <a:ext cx="3273653" cy="5847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information for subshells.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for shells.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2064775" y="4159045"/>
            <a:ext cx="678425" cy="15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417516" y="2959510"/>
            <a:ext cx="504394" cy="7100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1936955" y="4630994"/>
            <a:ext cx="890180" cy="15043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417516" y="4452977"/>
            <a:ext cx="50439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526423" y="5274211"/>
            <a:ext cx="2543658" cy="11057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961777" y="5274212"/>
            <a:ext cx="2068664" cy="69334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434274" y="4988704"/>
            <a:ext cx="2897700" cy="14773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B+ competes:</a:t>
            </a:r>
          </a:p>
          <a:p>
            <a:pPr marL="285750" indent="-285750" algn="just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Splitting of the branch also given. Intensities updated.</a:t>
            </a:r>
          </a:p>
          <a:p>
            <a:pPr marL="285750" indent="-285750" algn="just"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EC/B+ ratios also given for subshells, shells and total.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7832034" y="812319"/>
            <a:ext cx="2733441" cy="577093"/>
            <a:chOff x="7832034" y="812319"/>
            <a:chExt cx="2733441" cy="577093"/>
          </a:xfrm>
        </p:grpSpPr>
        <p:sp>
          <p:nvSpPr>
            <p:cNvPr id="6" name="ZoneTexte 5"/>
            <p:cNvSpPr txBox="1"/>
            <p:nvPr/>
          </p:nvSpPr>
          <p:spPr>
            <a:xfrm>
              <a:off x="7832034" y="812319"/>
              <a:ext cx="2733441" cy="33855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identical if B+ competes</a:t>
              </a:r>
              <a:endPara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necteur droit avec flèche 10"/>
            <p:cNvCxnSpPr/>
            <p:nvPr/>
          </p:nvCxnSpPr>
          <p:spPr>
            <a:xfrm flipH="1">
              <a:off x="9021349" y="1150873"/>
              <a:ext cx="99391" cy="23853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>
              <a:off x="9323556" y="1150873"/>
              <a:ext cx="213658" cy="23853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6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Options (1)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1257582" y="1013713"/>
                <a:ext cx="11107346" cy="5370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1800"/>
                  </a:spcAf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Default values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other options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Screening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numerical (tabulated) model. </a:t>
                </a:r>
              </a:p>
              <a:p>
                <a:pPr marL="268288" lvl="0" algn="just">
                  <a:spcAft>
                    <a:spcPts val="1800"/>
                  </a:spcAft>
                </a:pP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Others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=2 for Rose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=3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Bühring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model;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turn off.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Exchange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ex=1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numerical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(tabulated)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(B- transitions).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Other: ex=0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turn off.</a:t>
                </a: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Overlap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atomic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overlap correction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transitions). Other: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ov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turn off.</a:t>
                </a:r>
                <a:endParaRPr 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Radiative </a:t>
                </a: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corrections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rd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turn on. Other: </a:t>
                </a:r>
                <a:r>
                  <a:rPr lang="en-US" sz="16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rd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 to turn off.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Experimental </a:t>
                </a:r>
                <a:r>
                  <a:rPr lang="en-US" sz="1600" u="sng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shape </a:t>
                </a: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look for in the database. Other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ff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=0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turn off.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Neutrinos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nu=1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printing information (spectra, mean energies)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output files. Default is 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nu=0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i.e. not printed.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u="sng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u="sng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1600" i="1" u="sng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1600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u="sng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approximation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l1=1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additional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calculation </a:t>
                </a:r>
                <a:r>
                  <a:rPr lang="fr-FR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:r>
                  <a:rPr lang="en-GB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simplified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theoretical shape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factors.</a:t>
                </a:r>
              </a:p>
              <a:p>
                <a:pPr marL="265113" lvl="0" algn="just">
                  <a:spcAft>
                    <a:spcPts val="1800"/>
                  </a:spcAft>
                </a:pP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Default is 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l1=0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full calculation.</a:t>
                </a:r>
              </a:p>
              <a:p>
                <a:pPr marL="285750" lvl="0" indent="-285750" algn="just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Precision </a:t>
                </a: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digits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outprec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=5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Others: any positive integer.</a:t>
                </a:r>
              </a:p>
              <a:p>
                <a:pPr marL="285750" lvl="0" indent="-285750" algn="just">
                  <a:buFont typeface="Arial" panose="020B0604020202020204" pitchFamily="34" charset="0"/>
                  <a:buChar char="•"/>
                </a:pPr>
                <a:r>
                  <a:rPr lang="en-US" sz="1600" u="sng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Spectrum binning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b="1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Nstep</a:t>
                </a:r>
                <a:r>
                  <a:rPr lang="en-US" sz="1600" b="1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=300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calculated energies 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(constant step determined from maximum energy). </a:t>
                </a:r>
                <a:endParaRPr 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65113" lvl="0" algn="just">
                  <a:spcAft>
                    <a:spcPts val="1800"/>
                  </a:spcAft>
                </a:pP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Others</a:t>
                </a: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any positive integer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82" y="1013713"/>
                <a:ext cx="11107346" cy="5370701"/>
              </a:xfrm>
              <a:prstGeom prst="rect">
                <a:avLst/>
              </a:prstGeom>
              <a:blipFill>
                <a:blip r:embed="rId3"/>
                <a:stretch>
                  <a:fillRect l="-274" t="-341" b="-5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Options (2)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30098" y="1108637"/>
            <a:ext cx="103042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values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other options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 and B+ intensities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fixint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calculating and updating the splitting of the branch between EC and B+. </a:t>
            </a:r>
          </a:p>
          <a:p>
            <a:pPr marL="265113" lvl="0" algn="just">
              <a:spcAft>
                <a:spcPts val="1800"/>
              </a:spcAft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fixint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 for keeping the intensities from the input file.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 energy step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myEstep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=0.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steps managed automatically. </a:t>
            </a:r>
          </a:p>
          <a:p>
            <a:pPr marL="265113" lvl="0" algn="just">
              <a:spcAft>
                <a:spcPts val="1800"/>
              </a:spcAft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Others: any positive number as constant energy step (in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all calculated spectra. Additional output files.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Q-values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qval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automatic update 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AME2020 recommendations. </a:t>
            </a:r>
          </a:p>
          <a:p>
            <a:pPr marL="265113" lvl="0" algn="just">
              <a:spcAft>
                <a:spcPts val="180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turned off; Q-value from input file is kept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68288" lvl="0" indent="-268288" algn="just"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US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Rounding limit </a:t>
            </a:r>
            <a:r>
              <a:rPr lang="en-US" sz="16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uncertainties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unc_digit</a:t>
            </a: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=50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Other: any integer from 1 to 99.</a:t>
            </a:r>
          </a:p>
          <a:p>
            <a:pPr marL="268288" lvl="0" indent="-268288" algn="just"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268288" algn="l"/>
              </a:tabLst>
            </a:pPr>
            <a:r>
              <a:rPr lang="en-US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Asymmetric uncertainties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turn on their treatment. </a:t>
            </a: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symmetric uncertainty treatment.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Saisinuc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saisinuc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creating a specific formatted output file for the 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database 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DDEP evaluations.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turned off.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-csv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creating CSV files (separator is ', ') for B- and EC/B+ transitions.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turned off.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csv_fr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creating CSV files in French version (separator is ‘ ; ‘).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turned off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4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CSV file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15</a:t>
            </a:fld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5354576" y="842987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600" b="1" dirty="0" smtClean="0">
                <a:solidFill>
                  <a:prstClr val="black"/>
                </a:solidFill>
                <a:latin typeface="Arial"/>
              </a:rPr>
              <a:t>Opened in text editor</a:t>
            </a:r>
            <a:endParaRPr lang="en-GB" sz="16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583806" y="3171827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600" b="1" dirty="0" smtClean="0">
                <a:solidFill>
                  <a:prstClr val="black"/>
                </a:solidFill>
                <a:latin typeface="Arial"/>
              </a:rPr>
              <a:t>Opened in Excel</a:t>
            </a:r>
            <a:endParaRPr lang="en-GB" sz="1600" b="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74" t="4691" r="23015" b="70872"/>
          <a:stretch/>
        </p:blipFill>
        <p:spPr>
          <a:xfrm>
            <a:off x="918286" y="1210392"/>
            <a:ext cx="11112297" cy="190508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t="19630" r="15344" b="37906"/>
          <a:stretch/>
        </p:blipFill>
        <p:spPr>
          <a:xfrm>
            <a:off x="908872" y="3524131"/>
            <a:ext cx="11131124" cy="30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Playing with the options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16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t="21834" b="1569"/>
          <a:stretch/>
        </p:blipFill>
        <p:spPr>
          <a:xfrm>
            <a:off x="228282" y="1496066"/>
            <a:ext cx="1061897" cy="102348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84772" y="1496066"/>
            <a:ext cx="9862765" cy="441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different possibilities varying the options.</a:t>
            </a:r>
          </a:p>
          <a:p>
            <a:pPr algn="l"/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examples: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 neither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radiative corrections.</a:t>
            </a:r>
          </a:p>
          <a:p>
            <a:pPr marL="265113"/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C:\...&gt;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La138.txt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to update automatically the Q-value and create a CSV file.</a:t>
            </a:r>
          </a:p>
          <a:p>
            <a:pPr marL="265113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:\...&gt;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La138.txt -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qval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-csv </a:t>
            </a:r>
          </a:p>
          <a:p>
            <a:pPr algn="l"/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want the neutrino spectra and all spectra with 1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keV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binning.</a:t>
            </a:r>
          </a:p>
          <a:p>
            <a:pPr marL="265113"/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C:\...&gt;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La138.txt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nu=1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myEstep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/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measured EC and B+ intensities. I trust them and I do not want an automatic update from theory.</a:t>
            </a:r>
          </a:p>
          <a:p>
            <a:pPr marL="265113"/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C:\...&gt;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Cs130.txt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fixint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Possible antivirus problem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656439" y="2173732"/>
            <a:ext cx="469981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Windows, such a message can append for each of the programs when run.</a:t>
            </a: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 are not recognized in the antivirus database and can be put in quarantine.</a:t>
            </a:r>
          </a:p>
          <a:p>
            <a:pPr algn="just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and all the content as safe.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the programs from quarantine.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Administrator rights can be necessary.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1278194" y="1216951"/>
            <a:ext cx="4977864" cy="4606608"/>
            <a:chOff x="1278194" y="1216951"/>
            <a:chExt cx="4977864" cy="460660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8194" y="1216951"/>
              <a:ext cx="4977864" cy="460660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cre 6"/>
                <p14:cNvContentPartPr/>
                <p14:nvPr/>
              </p14:nvContentPartPr>
              <p14:xfrm>
                <a:off x="2249615" y="3406807"/>
                <a:ext cx="412920" cy="360"/>
              </p14:xfrm>
            </p:contentPart>
          </mc:Choice>
          <mc:Fallback xmlns="">
            <p:pic>
              <p:nvPicPr>
                <p:cNvPr id="7" name="Encre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1455" y="3368647"/>
                  <a:ext cx="489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Encre 9"/>
                <p14:cNvContentPartPr/>
                <p14:nvPr/>
              </p14:nvContentPartPr>
              <p14:xfrm>
                <a:off x="2249615" y="3583483"/>
                <a:ext cx="412920" cy="360"/>
              </p14:xfrm>
            </p:contentPart>
          </mc:Choice>
          <mc:Fallback xmlns="">
            <p:pic>
              <p:nvPicPr>
                <p:cNvPr id="10" name="Encre 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1455" y="3545323"/>
                  <a:ext cx="48924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22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If any other problem appears…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77387" y="1218724"/>
            <a:ext cx="9396843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your rights in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directory: read, write and execute are necessary.</a:t>
            </a:r>
          </a:p>
          <a:p>
            <a:pPr algn="just"/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PATH: execution in local directory is required. See Readme file.</a:t>
            </a:r>
          </a:p>
          <a:p>
            <a:pPr algn="just"/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the input file and execute the code in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directory.</a:t>
            </a:r>
          </a:p>
          <a:p>
            <a:pPr marL="266700" indent="-26670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of encountered cases come from an ENSDF file that does not respect the ENSDF format: e.g. file modified by hand or generated by a specific program.</a:t>
            </a:r>
          </a:p>
          <a:p>
            <a:pPr marL="622300" indent="-355600" algn="just">
              <a:spcAft>
                <a:spcPts val="600"/>
              </a:spcAft>
              <a:buFont typeface="Symbol" panose="05050102010706020507" pitchFamily="18" charset="2"/>
              <a:buChar char="®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ENSDF file, e.g. running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FMTCHK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FormatCheck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ConsistencyCheck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2300" indent="-355600" algn="just">
              <a:spcAft>
                <a:spcPts val="600"/>
              </a:spcAft>
              <a:buFont typeface="Symbol" panose="05050102010706020507" pitchFamily="18" charset="2"/>
              <a:buChar char="®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.read file: information that has been read.</a:t>
            </a:r>
          </a:p>
          <a:p>
            <a:pPr marL="622300" indent="-355600" algn="just">
              <a:buFont typeface="Symbol" panose="05050102010706020507" pitchFamily="18" charset="2"/>
              <a:buChar char="®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.trans file: deduced information on the transitions that are being calculated.</a:t>
            </a:r>
          </a:p>
          <a:p>
            <a:pPr marL="622300" indent="-355600" algn="just">
              <a:buFont typeface="Symbol" panose="05050102010706020507" pitchFamily="18" charset="2"/>
              <a:buChar char="®"/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message in console command: 	‘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file: La138.txt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.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rpt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file: 			‘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--&gt; !!!!! A problem occurs when writing the output file </a:t>
            </a:r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!!!!!’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2300" indent="-355600" algn="just">
              <a:spcAft>
                <a:spcPts val="600"/>
              </a:spcAft>
              <a:buFont typeface="Symbol" panose="05050102010706020507" pitchFamily="18" charset="2"/>
              <a:buChar char="®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 single blank line at the end of input file. </a:t>
            </a:r>
          </a:p>
          <a:p>
            <a:pPr marL="622300" indent="-3556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any additional line. Should not change the results.</a:t>
            </a:r>
          </a:p>
          <a:p>
            <a:pPr marL="266700" algn="just"/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problem unsolved or for any other problem: send me a message at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xavier.mougeot@cea.fr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3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3946" y="2376520"/>
            <a:ext cx="5556419" cy="624772"/>
          </a:xfrm>
        </p:spPr>
        <p:txBody>
          <a:bodyPr/>
          <a:lstStyle/>
          <a:p>
            <a:pPr algn="ctr"/>
            <a:r>
              <a:rPr lang="en-GB" dirty="0" smtClean="0"/>
              <a:t>Thank you for attention.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3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Getting the code: LNHB website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189831" y="1070795"/>
            <a:ext cx="4910043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Executables of the latest version of the code are available at:</a:t>
            </a:r>
          </a:p>
          <a:p>
            <a:pPr algn="just">
              <a:spcAft>
                <a:spcPts val="12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http://www.lnhb.fr/rd-activities/spectrum-processing-software/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 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 version is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versions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available on request 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not recommended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390230" y="5927416"/>
            <a:ext cx="1404000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ccolade ouvrante 8"/>
          <p:cNvSpPr/>
          <p:nvPr/>
        </p:nvSpPr>
        <p:spPr>
          <a:xfrm>
            <a:off x="5943902" y="5421664"/>
            <a:ext cx="121380" cy="1011504"/>
          </a:xfrm>
          <a:prstGeom prst="leftBrace">
            <a:avLst>
              <a:gd name="adj1" fmla="val 104487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189831" y="5388807"/>
            <a:ext cx="2900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the executables for your 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Unzip.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the main directory.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t="21834" b="1569"/>
          <a:stretch/>
        </p:blipFill>
        <p:spPr>
          <a:xfrm>
            <a:off x="1586340" y="4136297"/>
            <a:ext cx="1512509" cy="1023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32946" t="11627" r="34292" b="17016"/>
          <a:stretch/>
        </p:blipFill>
        <p:spPr>
          <a:xfrm>
            <a:off x="6522022" y="-21643"/>
            <a:ext cx="5660453" cy="66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Contents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70558" y="991568"/>
            <a:ext cx="9817831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program is ‘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which calls the others programs. Windows version contains ‘cmd.exe’ for opening a terminal.</a:t>
            </a:r>
          </a:p>
          <a:p>
            <a:pPr algn="just">
              <a:spcAft>
                <a:spcPts val="3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External_files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directory contains important information required by the code: 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urrent version.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abulated parameters to speed-up the atomic wave function calculation.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Tabulated parameters of atomic screening and exchange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corrections in beta decays.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Q-value database from Atomic Mass Evaluation 2020.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of experimental shape factors (beta spectra) and related publications.</a:t>
            </a:r>
          </a:p>
          <a:p>
            <a:pPr algn="just">
              <a:spcAft>
                <a:spcPts val="300"/>
              </a:spcAft>
            </a:pP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to test the code on your computer: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‘bench’ directory contains executed files for </a:t>
            </a:r>
            <a:r>
              <a:rPr lang="en-GB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K, </a:t>
            </a:r>
            <a:r>
              <a:rPr lang="en-GB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Cs, </a:t>
            </a:r>
            <a:r>
              <a:rPr lang="en-GB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133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and </a:t>
            </a:r>
            <a:r>
              <a:rPr lang="en-GB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Pb decays.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mybench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script performs the calculations and calls ‘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mydiff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script to compare each file, line by line.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3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3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Readme file contains basic information: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the code: path, options, example of command line.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calculations.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of CSV files.</a:t>
            </a:r>
          </a:p>
          <a:p>
            <a:pPr marL="285750" indent="-285750" algn="just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changes since the first version.</a:t>
            </a:r>
          </a:p>
        </p:txBody>
      </p:sp>
    </p:spTree>
    <p:extLst>
      <p:ext uri="{BB962C8B-B14F-4D97-AF65-F5344CB8AC3E}">
        <p14:creationId xmlns:p14="http://schemas.microsoft.com/office/powerpoint/2010/main" val="25643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Input file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4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430098" y="1046333"/>
            <a:ext cx="9825923" cy="369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ENSDF files are taken as standard input of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code.</a:t>
            </a:r>
          </a:p>
          <a:p>
            <a:pPr marL="285750" indent="-285750" algn="just">
              <a:spcAft>
                <a:spcPts val="10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 of relevant information for all beta and electron capture transitions in the decay scheme.</a:t>
            </a:r>
          </a:p>
          <a:p>
            <a:pPr marL="285750" indent="-285750" algn="just">
              <a:spcAft>
                <a:spcPts val="10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Determination of the parameters required for the calculation, e.g. transition energy, transition nature, transition intensity.</a:t>
            </a:r>
          </a:p>
          <a:p>
            <a:pPr marL="285750" indent="-285750" algn="just">
              <a:spcAft>
                <a:spcPts val="10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Uncertainties on input parameters are propagated.</a:t>
            </a:r>
          </a:p>
          <a:p>
            <a:pPr marL="285750" indent="-285750" algn="just">
              <a:spcAft>
                <a:spcPts val="10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decay schemes or even a mass chain can be given at once. </a:t>
            </a:r>
          </a:p>
          <a:p>
            <a:pPr marL="622300" indent="-355600" algn="just">
              <a:spcAft>
                <a:spcPts val="1000"/>
              </a:spcAft>
              <a:buClr>
                <a:schemeClr val="bg2"/>
              </a:buClr>
              <a:buFont typeface="Arial" panose="020B0604020202020204" pitchFamily="34" charset="0"/>
              <a:buChar char="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instabilities have been observed and perfect execution is not guaranteed. </a:t>
            </a:r>
          </a:p>
          <a:p>
            <a:pPr marL="622300" indent="-355600" algn="just">
              <a:spcAft>
                <a:spcPts val="1000"/>
              </a:spcAft>
              <a:buFont typeface="Symbol" panose="05050102010706020507" pitchFamily="18" charset="2"/>
              <a:buChar char="®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solution is to write down a short script that splits the input file in different sub-files, which are next executed independently. Eventually, the updated sub-ENSDF-files can be gathered in a single updated ENSDF file.</a:t>
            </a:r>
          </a:p>
          <a:p>
            <a:pPr marL="622300" indent="-355600" algn="just">
              <a:spcAft>
                <a:spcPts val="1000"/>
              </a:spcAft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solution works very well when going through the entire ENSDF database (log-</a:t>
            </a:r>
            <a:r>
              <a:rPr lang="en-GB" sz="1600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ft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review).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t="21834" b="1569"/>
          <a:stretch/>
        </p:blipFill>
        <p:spPr>
          <a:xfrm>
            <a:off x="222530" y="5232756"/>
            <a:ext cx="1634592" cy="102348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47285" y="5090473"/>
            <a:ext cx="7755969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ENSDF files of </a:t>
            </a:r>
            <a:r>
              <a:rPr lang="fr-FR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IAEA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Livechart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www-nds.iaea.org/relnsd/vcharthtml/VChartHTML.html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NNDC </a:t>
            </a:r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NuDat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https://www.nndc.bnl.gov/nudat3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DDEP:		</a:t>
            </a:r>
            <a:r>
              <a:rPr lang="fr-F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http://www.lnhb.fr/nuclear-data/nuclear-data-table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Running the code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97217" y="3735036"/>
            <a:ext cx="69694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a terminal.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the code with default options</a:t>
            </a:r>
          </a:p>
          <a:p>
            <a:pPr algn="just">
              <a:spcAft>
                <a:spcPts val="1200"/>
              </a:spcAft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:\...&gt;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La138.txt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1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Input file is a text file in ENSDF format, whatever the extension.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2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Several programs are called during the global execution. Full rights (read, write, execute) are required in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directory.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at the output files generated: .read, .trans., .rpt., .new in the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directory, and .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created La138 sub-directory.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5" t="21834" b="1569"/>
          <a:stretch/>
        </p:blipFill>
        <p:spPr>
          <a:xfrm>
            <a:off x="400560" y="2594012"/>
            <a:ext cx="1061897" cy="10234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546" t="5326" r="41060" b="2433"/>
          <a:stretch/>
        </p:blipFill>
        <p:spPr>
          <a:xfrm>
            <a:off x="7718332" y="778521"/>
            <a:ext cx="4473668" cy="585218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278981" y="1328137"/>
            <a:ext cx="1605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‼ </a:t>
            </a:r>
            <a:r>
              <a:rPr lang="en-GB" sz="16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has two decay modes.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6448137" y="863595"/>
            <a:ext cx="1166468" cy="75693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448137" y="3330018"/>
            <a:ext cx="1190744" cy="1182177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/>
          <a:srcRect r="50216"/>
          <a:stretch/>
        </p:blipFill>
        <p:spPr>
          <a:xfrm>
            <a:off x="4110044" y="829935"/>
            <a:ext cx="2235111" cy="15811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/>
          <a:srcRect l="50045"/>
          <a:stretch/>
        </p:blipFill>
        <p:spPr>
          <a:xfrm>
            <a:off x="4089050" y="2539428"/>
            <a:ext cx="2242741" cy="15811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13375" y="774403"/>
            <a:ext cx="785160" cy="12011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8213375" y="4498943"/>
            <a:ext cx="785160" cy="12011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.read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02" t="6197" r="16315" b="51675"/>
          <a:stretch/>
        </p:blipFill>
        <p:spPr>
          <a:xfrm>
            <a:off x="395988" y="1658825"/>
            <a:ext cx="5783685" cy="387363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/>
          <a:srcRect l="202" t="48477" r="19982" b="10003"/>
          <a:stretch/>
        </p:blipFill>
        <p:spPr>
          <a:xfrm>
            <a:off x="6455343" y="1798648"/>
            <a:ext cx="5585861" cy="38565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94970" y="1625694"/>
            <a:ext cx="936126" cy="216358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367352" y="2537620"/>
            <a:ext cx="195220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67352" y="3491837"/>
            <a:ext cx="1269291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5988" y="4810984"/>
            <a:ext cx="195220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67352" y="5178349"/>
            <a:ext cx="2382474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6455343" y="1977569"/>
            <a:ext cx="1164657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6455343" y="3102901"/>
            <a:ext cx="1164657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6455343" y="4032816"/>
            <a:ext cx="124417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6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.trans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7</a:t>
            </a:fld>
            <a:endParaRPr lang="fr-FR"/>
          </a:p>
        </p:txBody>
      </p:sp>
      <p:grpSp>
        <p:nvGrpSpPr>
          <p:cNvPr id="13" name="Groupe 12"/>
          <p:cNvGrpSpPr/>
          <p:nvPr/>
        </p:nvGrpSpPr>
        <p:grpSpPr>
          <a:xfrm>
            <a:off x="1270451" y="1652085"/>
            <a:ext cx="10078454" cy="4071136"/>
            <a:chOff x="1270451" y="1652085"/>
            <a:chExt cx="10078454" cy="407113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359" t="5489" r="7476" b="48677"/>
            <a:stretch/>
          </p:blipFill>
          <p:spPr>
            <a:xfrm>
              <a:off x="1270451" y="1652085"/>
              <a:ext cx="9885229" cy="4071136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4"/>
            <a:srcRect l="318" t="6388" r="19671" b="67330"/>
            <a:stretch/>
          </p:blipFill>
          <p:spPr>
            <a:xfrm>
              <a:off x="1270451" y="1652085"/>
              <a:ext cx="10078454" cy="2140787"/>
            </a:xfrm>
            <a:prstGeom prst="rect">
              <a:avLst/>
            </a:prstGeom>
          </p:spPr>
        </p:pic>
      </p:grpSp>
      <p:sp>
        <p:nvSpPr>
          <p:cNvPr id="9" name="ZoneTexte 8"/>
          <p:cNvSpPr txBox="1"/>
          <p:nvPr/>
        </p:nvSpPr>
        <p:spPr>
          <a:xfrm>
            <a:off x="5736672" y="3999672"/>
            <a:ext cx="581086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order (nature) determined from spins and parities of initial and final levels. If several given,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treated as allowed.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energy determined from Q-value and level energies, with propagation of uncertainties. Endpoint energy not used (ENSDF policy: given only if measured).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6175" y="1920365"/>
            <a:ext cx="960434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226175" y="2900541"/>
            <a:ext cx="1411008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707963" y="2742356"/>
            <a:ext cx="57195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226175" y="4212733"/>
            <a:ext cx="66226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6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</a:t>
            </a:r>
            <a:r>
              <a:rPr lang="en-GB" sz="2000" b="1" cap="non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rpt</a:t>
            </a:r>
            <a:endParaRPr lang="en-GB" sz="2000" b="1" cap="none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12955" y="1514168"/>
            <a:ext cx="358877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file in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LogFT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style. Summary of the 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results.</a:t>
            </a: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transition: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Cards that identify the transition.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card / New updated card. Can be Parent card if Q-value updated.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information.</a:t>
            </a:r>
          </a:p>
          <a:p>
            <a:pPr algn="just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summarized as </a:t>
            </a:r>
            <a:r>
              <a:rPr lang="en-GB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BetaShape</a:t>
            </a: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runs: B- first, then EC and finally B+.</a:t>
            </a:r>
          </a:p>
          <a:p>
            <a:pPr algn="just">
              <a:spcAft>
                <a:spcPts val="600"/>
              </a:spcAft>
            </a:pP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summary of total transitions considered and number of added lines in the updated ENSDF file.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279" t="5941" r="26425" b="10470"/>
          <a:stretch/>
        </p:blipFill>
        <p:spPr>
          <a:xfrm>
            <a:off x="4483302" y="924025"/>
            <a:ext cx="7575333" cy="558265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83302" y="4124792"/>
            <a:ext cx="1321150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6119531" y="3715351"/>
            <a:ext cx="1235426" cy="221921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721441" y="5370497"/>
            <a:ext cx="1304368" cy="427329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55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>
            <a:spLocks/>
          </p:cNvSpPr>
          <p:nvPr/>
        </p:nvSpPr>
        <p:spPr>
          <a:xfrm>
            <a:off x="1430098" y="163656"/>
            <a:ext cx="8777113" cy="451723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noAutofit/>
          </a:bodyPr>
          <a:lstStyle>
            <a:defPPr>
              <a:defRPr lang="en-US"/>
            </a:defPPr>
            <a:lvl1pPr defTabSz="1625519">
              <a:lnSpc>
                <a:spcPct val="120000"/>
              </a:lnSpc>
              <a:spcBef>
                <a:spcPct val="20000"/>
              </a:spcBef>
              <a:buClr>
                <a:srgbClr val="EA0038"/>
              </a:buClr>
              <a:buNone/>
              <a:defRPr sz="2667" b="0" cap="all" spc="-17" baseline="0">
                <a:solidFill>
                  <a:srgbClr val="FF0000"/>
                </a:solidFill>
                <a:cs typeface="Arial" panose="020B0604020202020204" pitchFamily="34" charset="0"/>
              </a:defRPr>
            </a:lvl1pPr>
          </a:lstStyle>
          <a:p>
            <a:r>
              <a:rPr lang="en-GB" sz="2000" b="1" cap="none" dirty="0" smtClean="0">
                <a:solidFill>
                  <a:srgbClr val="000000"/>
                </a:solidFill>
                <a:latin typeface="Arial" panose="020B0604020202020204" pitchFamily="34" charset="0"/>
              </a:rPr>
              <a:t>Output file .new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49E77-B37C-477F-AE12-4EA2486BE1CA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16" t="5543" r="41502" b="36027"/>
          <a:stretch/>
        </p:blipFill>
        <p:spPr>
          <a:xfrm>
            <a:off x="78667" y="1311662"/>
            <a:ext cx="5883603" cy="490162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740310" y="863671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ENSDF file: La138.txt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165691" y="863671"/>
            <a:ext cx="314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  <a:r>
              <a:rPr lang="fr-F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ENSDF file: La138.new</a:t>
            </a:r>
            <a:endParaRPr lang="fr-FR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200" t="23826" r="41197" b="4889"/>
          <a:stretch/>
        </p:blipFill>
        <p:spPr>
          <a:xfrm>
            <a:off x="6312579" y="1275040"/>
            <a:ext cx="5750040" cy="52471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12579" y="4721140"/>
            <a:ext cx="5653588" cy="765260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4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_CEA">
  <a:themeElements>
    <a:clrScheme name="Personnalisé 1">
      <a:dk1>
        <a:srgbClr val="39393B"/>
      </a:dk1>
      <a:lt1>
        <a:srgbClr val="FFFFFF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0070C0"/>
      </a:hlink>
      <a:folHlink>
        <a:srgbClr val="0070C0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ème_CEA" id="{D5C39242-B847-4150-A70D-0128595FCFEE}" vid="{39B3818D-C873-4259-8B20-6EB23AA4BCC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23387</TotalTime>
  <Words>1595</Words>
  <Application>Microsoft Office PowerPoint</Application>
  <PresentationFormat>Grand écran</PresentationFormat>
  <Paragraphs>198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Symbol</vt:lpstr>
      <vt:lpstr>Arial</vt:lpstr>
      <vt:lpstr>Calibri Light</vt:lpstr>
      <vt:lpstr>Calibri</vt:lpstr>
      <vt:lpstr>Wingdings</vt:lpstr>
      <vt:lpstr>Cambria Math</vt:lpstr>
      <vt:lpstr>Thème_CEA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for attention.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LEFEVRE-REMY Elisabeth</dc:creator>
  <cp:lastModifiedBy>MOUGEOT Xavier</cp:lastModifiedBy>
  <cp:revision>1176</cp:revision>
  <cp:lastPrinted>2023-10-04T07:27:48Z</cp:lastPrinted>
  <dcterms:created xsi:type="dcterms:W3CDTF">2020-10-16T08:27:39Z</dcterms:created>
  <dcterms:modified xsi:type="dcterms:W3CDTF">2023-10-04T07:45:10Z</dcterms:modified>
</cp:coreProperties>
</file>